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  <p:sldId id="262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8"/>
  </p:normalViewPr>
  <p:slideViewPr>
    <p:cSldViewPr snapToGrid="0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61B6-B24A-881E-5FC1-E5D7DFA50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41F78-CFCB-C628-2283-05EB4D627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0A0A-F630-54C0-6285-0E627C18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1835D-64A2-253B-281B-148C1E43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51902-1FAF-F754-8635-5C4FBB0A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43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4988-27A0-374E-B512-8C9F05CF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2A5FA-D5BF-00C8-31BA-B00D64B8C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AC3AC-956C-8D44-74FB-7E5D699C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587DA-942F-F722-979C-71CAE9F0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F2B66-5046-FC73-2D50-639CE5B3A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0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AC7471-CD5E-7C45-DB5A-48ED52BD5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AE05C-700D-44C4-C4CF-025BC1343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CB559-F2A6-E796-4226-A7F78B3D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555FD-CA1D-969B-3138-63D715B9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E46CE-9E47-ACC1-F351-87220B123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35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E0FA-B2A3-1217-9A33-9342C6CC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F5DFA-C184-5A8B-86EE-CF229273C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AD577-FD00-1417-F79E-EEA224DD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C143F-0F95-6E61-6326-A59FA108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0882E-D7B6-717D-870C-D685E511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5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0B7F-E9BE-8848-898A-7B01C3B36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83122-B658-6035-2339-B7BD3CC63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EB7A9-B46A-4210-13C6-42F91E4E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6AEA9-F46C-0B3B-C90D-CF68A8C9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EE1B0-5C38-CC7F-8DE4-9E7A1108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1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FDD1-10BA-B1E2-5DE0-55600162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5364C-B3D2-1CED-02D2-34049D72B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7C5C3-ACAC-0B87-84D3-0D5C4A0AE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22B31-182F-6558-7566-0BEDC832B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7E397-FAF9-A218-9A7E-0B3CAD379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9E3BE-7359-4468-F72A-042292C7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1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266B-80C8-AFD5-C533-A764D8154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58871-6F55-40AA-01DC-426F1890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5E5BD-DF42-54F6-B60A-7E2D5AEF3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5FDDD-9A90-3EE8-5261-0744A6B9D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C06CA-5752-3B7F-CA3C-0DD11462E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BB602-F430-99D8-40BF-FA5F0F8E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41674-26AB-4C2D-6D20-7F358F13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3CD01A-2C0A-0F7A-659E-1CDAA3B6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1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20B1-C8BD-7026-6573-7AA1EFC9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F06069-2E0B-88A3-180F-8AAB51AE9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F4D0C-E6DC-FCE6-0086-5A49A662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F2EE7-FE43-81B1-1635-59DE377C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7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876A2E-C9F5-B6CA-E2EF-C1FAA8D4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82402-F9E7-52A0-B05F-0D19B13F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9E0E-FC22-505B-6BB9-90FD34C7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96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873C-80A1-7E58-15D8-56732266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E864C-A7FB-4461-4B46-DE0EB7A19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0D8CD-994F-3D46-6900-29336BC84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457C0-9A7D-685C-55D4-64DBEC72D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5116C-74C7-7E7E-0C35-989E05E3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E67AF-BC7A-A48F-07E8-382B457D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9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79005-3270-2489-C808-F7DB002C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C722CB-CC23-957B-3B1F-C193EEA9C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5F815-7EA9-6844-56F3-F119AB401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25A65-45EF-4AFA-4949-31D41E1C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B741E-19F8-0C30-10EF-EF8D1D57E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9AF3B-6A71-43B4-E11F-FBEE18FC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5E6C7F-8A83-A686-0910-B9160BD3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C188-A3DA-5019-2AF9-D3B6551F3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1258-894C-02F8-D974-5E4CDF1DD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E13224-681A-624C-816F-A32DF6E0340B}" type="datetimeFigureOut">
              <a:rPr lang="en-US" smtClean="0"/>
              <a:t>6/29/25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41F47-8316-5149-2211-2467FF4B1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284C5-24C7-344A-16F3-24063E353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005B4-3BB5-B140-BF60-695F8D38F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14EF-D761-1AE1-BA20-A6DFF1BAC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8813"/>
            <a:ext cx="9144000" cy="1058862"/>
          </a:xfrm>
        </p:spPr>
        <p:txBody>
          <a:bodyPr/>
          <a:lstStyle/>
          <a:p>
            <a:r>
              <a:rPr lang="en-US" dirty="0" err="1"/>
              <a:t>Ndûva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3E89B-9D36-23A6-A18C-44C420398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2163"/>
            <a:ext cx="9144000" cy="1655762"/>
          </a:xfrm>
        </p:spPr>
        <p:txBody>
          <a:bodyPr/>
          <a:lstStyle/>
          <a:p>
            <a:r>
              <a:rPr lang="en-US" dirty="0"/>
              <a:t>MVP &amp; USER JOURNEY</a:t>
            </a:r>
          </a:p>
        </p:txBody>
      </p:sp>
    </p:spTree>
    <p:extLst>
      <p:ext uri="{BB962C8B-B14F-4D97-AF65-F5344CB8AC3E}">
        <p14:creationId xmlns:p14="http://schemas.microsoft.com/office/powerpoint/2010/main" val="341178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9F13A-38D6-D64C-1425-1F3639EA89C3}"/>
              </a:ext>
            </a:extLst>
          </p:cNvPr>
          <p:cNvSpPr txBox="1"/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ffectLst/>
                <a:latin typeface="+mj-lt"/>
                <a:ea typeface="+mj-ea"/>
                <a:cs typeface="+mj-cs"/>
              </a:rPr>
              <a:t>Course Completion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omputer screen with a keyboard and a mouse&#10;&#10;Description automatically generated">
            <a:extLst>
              <a:ext uri="{FF2B5EF4-FFF2-40B4-BE49-F238E27FC236}">
                <a16:creationId xmlns:a16="http://schemas.microsoft.com/office/drawing/2014/main" id="{E93360C2-5618-430F-8987-9092B3EE0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382" r="-1" b="1465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5E7F8E-69FD-19F9-61AC-7C1B0269E99B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000" dirty="0">
                <a:effectLst/>
              </a:rPr>
              <a:t>Upon finishing a course, learners receive a certificate and grades.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4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11CFC-C58F-505C-5CFF-27CD9EF7AB6B}"/>
              </a:ext>
            </a:extLst>
          </p:cNvPr>
          <p:cNvSpPr txBox="1"/>
          <p:nvPr/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Homepage</a:t>
            </a:r>
            <a:endParaRPr lang="en-US" sz="44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810A2-A80A-161C-A123-FCE8C681E16B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effectLst/>
              </a:rPr>
              <a:t>The starting point where users land when they click on the website.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effectLst/>
              </a:rPr>
              <a:t>Users are presented with two options: to proceed as a 'Learner' or a 'Teacher'.</a:t>
            </a:r>
          </a:p>
        </p:txBody>
      </p:sp>
      <p:pic>
        <p:nvPicPr>
          <p:cNvPr id="5" name="Content Placeholder 4" descr="A white panel with buttons and icons&#10;&#10;Description automatically generated">
            <a:extLst>
              <a:ext uri="{FF2B5EF4-FFF2-40B4-BE49-F238E27FC236}">
                <a16:creationId xmlns:a16="http://schemas.microsoft.com/office/drawing/2014/main" id="{5593A811-59D7-6F95-D940-922BEE296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76" y="689319"/>
            <a:ext cx="5652953" cy="5487643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2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6845A914-0E21-3BF8-8A61-98E91FBA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99" y="636832"/>
            <a:ext cx="5026701" cy="502670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BEAB13-3488-EB96-BEAE-5BF4E261CA2C}"/>
              </a:ext>
            </a:extLst>
          </p:cNvPr>
          <p:cNvSpPr txBox="1"/>
          <p:nvPr/>
        </p:nvSpPr>
        <p:spPr>
          <a:xfrm>
            <a:off x="482606" y="3190395"/>
            <a:ext cx="43354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9169" indent="-209169" defTabSz="557784">
              <a:spcAft>
                <a:spcPts val="600"/>
              </a:spcAft>
              <a:tabLst>
                <a:tab pos="278892" algn="l"/>
              </a:tabLst>
            </a:pPr>
            <a:r>
              <a:rPr lang="en-GB" sz="2000" kern="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If a user selects 'Learner', they are guided to create an account.</a:t>
            </a:r>
            <a:endParaRPr lang="en-GB" sz="20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F18FB-2AFB-5333-3F40-E6B7D6A8E3FF}"/>
              </a:ext>
            </a:extLst>
          </p:cNvPr>
          <p:cNvSpPr txBox="1"/>
          <p:nvPr/>
        </p:nvSpPr>
        <p:spPr>
          <a:xfrm>
            <a:off x="285568" y="781666"/>
            <a:ext cx="47295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57784">
              <a:spcAft>
                <a:spcPts val="600"/>
              </a:spcAft>
            </a:pPr>
            <a:r>
              <a:rPr lang="en-GB" sz="4400" b="1" kern="0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Account Creation</a:t>
            </a:r>
            <a:r>
              <a:rPr lang="en-GB" sz="4400" kern="0" dirty="0">
                <a:solidFill>
                  <a:srgbClr val="000000"/>
                </a:solidFill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578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DEBDC-BFC9-6ECB-66AB-37F9C75881F5}"/>
              </a:ext>
            </a:extLst>
          </p:cNvPr>
          <p:cNvSpPr txBox="1"/>
          <p:nvPr/>
        </p:nvSpPr>
        <p:spPr>
          <a:xfrm>
            <a:off x="443443" y="657213"/>
            <a:ext cx="4620584" cy="19816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lvl="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AI-Enhanced Learning Information</a:t>
            </a:r>
            <a:endParaRPr lang="en-US" sz="44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18148-045B-675F-6ABB-8975A2F3A612}"/>
              </a:ext>
            </a:extLst>
          </p:cNvPr>
          <p:cNvSpPr txBox="1"/>
          <p:nvPr/>
        </p:nvSpPr>
        <p:spPr>
          <a:xfrm>
            <a:off x="443443" y="4360674"/>
            <a:ext cx="4620584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tabLst>
                <a:tab pos="457200" algn="l"/>
              </a:tabLst>
            </a:pPr>
            <a:r>
              <a:rPr lang="en-US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fill out information to tailor the learning experience using AI.</a:t>
            </a:r>
          </a:p>
        </p:txBody>
      </p:sp>
      <p:pic>
        <p:nvPicPr>
          <p:cNvPr id="6" name="Content Placeholder 5" descr="A white calculator with plants in pots&#10;&#10;Description automatically generated">
            <a:extLst>
              <a:ext uri="{FF2B5EF4-FFF2-40B4-BE49-F238E27FC236}">
                <a16:creationId xmlns:a16="http://schemas.microsoft.com/office/drawing/2014/main" id="{0169285D-1779-34A0-BCFC-B2A1E0681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728" y="414325"/>
            <a:ext cx="4942280" cy="4942280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109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70CAC-BA9C-F6CB-8C71-583DBAAC2FD7}"/>
              </a:ext>
            </a:extLst>
          </p:cNvPr>
          <p:cNvSpPr txBox="1"/>
          <p:nvPr/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effectLst/>
                <a:latin typeface="+mj-lt"/>
                <a:ea typeface="+mj-ea"/>
                <a:cs typeface="+mj-cs"/>
              </a:rPr>
              <a:t>Course Selection</a:t>
            </a: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996F2-93FA-6085-B113-94D1B8710950}"/>
              </a:ext>
            </a:extLst>
          </p:cNvPr>
          <p:cNvSpPr txBox="1"/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dirty="0">
              <a:effectLst/>
            </a:endParaRPr>
          </a:p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000" dirty="0">
                <a:effectLst/>
              </a:rPr>
              <a:t>Learners receive AI-optimized course recommendations to choose from based on the information they provided.</a:t>
            </a:r>
          </a:p>
        </p:txBody>
      </p:sp>
      <p:pic>
        <p:nvPicPr>
          <p:cNvPr id="5" name="Content Placeholder 4" descr="A computer on a desk&#10;&#10;Description automatically generated">
            <a:extLst>
              <a:ext uri="{FF2B5EF4-FFF2-40B4-BE49-F238E27FC236}">
                <a16:creationId xmlns:a16="http://schemas.microsoft.com/office/drawing/2014/main" id="{9630A483-CE55-9006-9F67-51B3ACA1D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993" r="4019"/>
          <a:stretch/>
        </p:blipFill>
        <p:spPr>
          <a:xfrm>
            <a:off x="5564778" y="1"/>
            <a:ext cx="6634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8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46166-FD39-77AE-CF3D-4B7229A73229}"/>
              </a:ext>
            </a:extLst>
          </p:cNvPr>
          <p:cNvSpPr txBox="1"/>
          <p:nvPr/>
        </p:nvSpPr>
        <p:spPr>
          <a:xfrm>
            <a:off x="1137035" y="609600"/>
            <a:ext cx="3595678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4400" b="1">
                <a:effectLst/>
                <a:latin typeface="+mj-lt"/>
                <a:ea typeface="+mj-ea"/>
                <a:cs typeface="+mj-cs"/>
              </a:rPr>
              <a:t>Course Access</a:t>
            </a:r>
            <a:r>
              <a:rPr lang="en-US" sz="4400">
                <a:effectLst/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E032C-6EFC-5294-4C7D-85A9416E496B}"/>
              </a:ext>
            </a:extLst>
          </p:cNvPr>
          <p:cNvSpPr txBox="1"/>
          <p:nvPr/>
        </p:nvSpPr>
        <p:spPr>
          <a:xfrm>
            <a:off x="1137034" y="2194102"/>
            <a:ext cx="315874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effectLst/>
              </a:rPr>
              <a:t>Learners have the option to engage in self-paced learning or join instructor-led </a:t>
            </a:r>
          </a:p>
          <a:p>
            <a:pPr marL="3429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effectLst/>
              </a:rPr>
              <a:t>classes at scheduled times.</a:t>
            </a:r>
          </a:p>
        </p:txBody>
      </p:sp>
      <p:pic>
        <p:nvPicPr>
          <p:cNvPr id="5" name="Content Placeholder 4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9C53C5B2-1C09-70A0-9831-8A4C3CDD8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" b="5329"/>
          <a:stretch/>
        </p:blipFill>
        <p:spPr>
          <a:xfrm>
            <a:off x="4732713" y="1"/>
            <a:ext cx="7459287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498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BEE672-7E87-9521-3B1B-CF4790BA879A}"/>
              </a:ext>
            </a:extLst>
          </p:cNvPr>
          <p:cNvSpPr txBox="1"/>
          <p:nvPr/>
        </p:nvSpPr>
        <p:spPr>
          <a:xfrm>
            <a:off x="838199" y="548464"/>
            <a:ext cx="3807187" cy="222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4000" b="1">
                <a:effectLst/>
                <a:latin typeface="+mj-lt"/>
                <a:ea typeface="+mj-ea"/>
                <a:cs typeface="+mj-cs"/>
              </a:rPr>
              <a:t>Payment Method</a:t>
            </a:r>
            <a:endParaRPr lang="en-US" sz="4000" b="1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1D524-30E0-F621-97A3-CAABC67C26AB}"/>
              </a:ext>
            </a:extLst>
          </p:cNvPr>
          <p:cNvSpPr txBox="1"/>
          <p:nvPr/>
        </p:nvSpPr>
        <p:spPr>
          <a:xfrm>
            <a:off x="838201" y="2962279"/>
            <a:ext cx="3799425" cy="314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b="1" dirty="0">
              <a:effectLst/>
            </a:endParaRPr>
          </a:p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000" dirty="0">
                <a:effectLst/>
              </a:rPr>
              <a:t>Users can choose between a monthly subscription </a:t>
            </a:r>
          </a:p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000" dirty="0">
                <a:effectLst/>
              </a:rPr>
              <a:t>or a one-time payment for course access.</a:t>
            </a:r>
          </a:p>
        </p:txBody>
      </p:sp>
      <p:pic>
        <p:nvPicPr>
          <p:cNvPr id="5" name="Content Placeholder 4" descr="A computer screen with a screen and a list of information&#10;&#10;Description automatically generated with medium confidence">
            <a:extLst>
              <a:ext uri="{FF2B5EF4-FFF2-40B4-BE49-F238E27FC236}">
                <a16:creationId xmlns:a16="http://schemas.microsoft.com/office/drawing/2014/main" id="{CE5E8403-AEB7-EA37-9CB8-8AB6EA281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4506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01314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C175E-A689-FCE1-58A9-B2261A47EDBF}"/>
              </a:ext>
            </a:extLst>
          </p:cNvPr>
          <p:cNvSpPr txBox="1"/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ffectLst/>
                <a:latin typeface="+mj-lt"/>
                <a:ea typeface="+mj-ea"/>
                <a:cs typeface="+mj-cs"/>
              </a:rPr>
              <a:t>Dashboard Setup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omputer screen with a keyboard and a mouse and a plant&#10;&#10;Description automatically generated">
            <a:extLst>
              <a:ext uri="{FF2B5EF4-FFF2-40B4-BE49-F238E27FC236}">
                <a16:creationId xmlns:a16="http://schemas.microsoft.com/office/drawing/2014/main" id="{2709C9A6-213B-C1DF-681B-6E4D49EA0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21033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7DDAB-7714-C5D3-F99F-E9EE5772D86E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000" dirty="0">
                <a:effectLst/>
              </a:rPr>
              <a:t> </a:t>
            </a:r>
          </a:p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000" dirty="0">
                <a:effectLst/>
              </a:rPr>
              <a:t>The learner's personalized dashboard is created, </a:t>
            </a:r>
          </a:p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000" dirty="0">
                <a:effectLst/>
              </a:rPr>
              <a:t>providing an overview of their courses and progress.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68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4E22B4-892A-9D0F-FC96-419A31F4BC54}"/>
              </a:ext>
            </a:extLst>
          </p:cNvPr>
          <p:cNvSpPr txBox="1"/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lvl="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3200" b="1">
                <a:effectLst/>
                <a:latin typeface="+mj-lt"/>
                <a:ea typeface="+mj-ea"/>
                <a:cs typeface="+mj-cs"/>
              </a:rPr>
              <a:t>In classroom</a:t>
            </a:r>
            <a:r>
              <a:rPr lang="en-US" sz="3200">
                <a:effectLst/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Content Placeholder 4" descr="A computer screen with a person on it&#10;&#10;Description automatically generated">
            <a:extLst>
              <a:ext uri="{FF2B5EF4-FFF2-40B4-BE49-F238E27FC236}">
                <a16:creationId xmlns:a16="http://schemas.microsoft.com/office/drawing/2014/main" id="{A6CD21AA-4058-DCF9-D436-583984982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" b="9439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F71C0B-0387-1A05-8496-B82A3E6DFEF6}"/>
              </a:ext>
            </a:extLst>
          </p:cNvPr>
          <p:cNvSpPr txBox="1"/>
          <p:nvPr/>
        </p:nvSpPr>
        <p:spPr>
          <a:xfrm>
            <a:off x="8153400" y="2800311"/>
            <a:ext cx="3434180" cy="158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lvl="0">
              <a:lnSpc>
                <a:spcPct val="900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sz="2000" dirty="0">
                <a:effectLst/>
              </a:rPr>
              <a:t>Leaner accesses classroom with  weekly progress check on courses and tests. </a:t>
            </a:r>
          </a:p>
        </p:txBody>
      </p:sp>
    </p:spTree>
    <p:extLst>
      <p:ext uri="{BB962C8B-B14F-4D97-AF65-F5344CB8AC3E}">
        <p14:creationId xmlns:p14="http://schemas.microsoft.com/office/powerpoint/2010/main" val="290892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12338</TotalTime>
  <Words>167</Words>
  <Application>Microsoft Macintosh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Ndûva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Chukwuwendu steven Chiazor (U2056060)</dc:creator>
  <cp:lastModifiedBy>Chukwuwendu steven Chiazor (U2056060)</cp:lastModifiedBy>
  <cp:revision>4</cp:revision>
  <dcterms:created xsi:type="dcterms:W3CDTF">2024-08-08T23:35:48Z</dcterms:created>
  <dcterms:modified xsi:type="dcterms:W3CDTF">2025-07-06T15:29:02Z</dcterms:modified>
</cp:coreProperties>
</file>